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307" r:id="rId11"/>
    <p:sldId id="316" r:id="rId12"/>
    <p:sldId id="312" r:id="rId13"/>
    <p:sldId id="313" r:id="rId14"/>
    <p:sldId id="317" r:id="rId15"/>
    <p:sldId id="315" r:id="rId16"/>
    <p:sldId id="314" r:id="rId1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21" d="100"/>
          <a:sy n="121" d="100"/>
        </p:scale>
        <p:origin x="51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834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E440BB5-AE12-458D-8E57-F914E0B49100}" type="datetimeFigureOut">
              <a:rPr lang="el-GR" smtClean="0"/>
              <a:pPr/>
              <a:t>7/7/2025</a:t>
            </a:fld>
            <a:endParaRPr lang="el-GR" dirty="0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13 - Ορθογώνιο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- Ορθογώνιο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17 - Ευθεία γραμμή σύνδεσης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- Ευθεία γραμμή σύνδεσης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- Ευθεία γραμμή σύνδεσης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26 - Ορθογώνιο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Έλλειψη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Έλλειψη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- Έλλειψη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- Έλλειψη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- Έλλειψη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80389B8-0C2E-4992-9147-3EB1700738DA}" type="slidenum">
              <a:rPr lang="el-GR" smtClean="0"/>
              <a:pPr/>
              <a:t>‹Nº›</a:t>
            </a:fld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0BB5-AE12-458D-8E57-F914E0B49100}" type="datetimeFigureOut">
              <a:rPr lang="el-GR" smtClean="0"/>
              <a:pPr/>
              <a:t>7/7/2025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389B8-0C2E-4992-9147-3EB1700738DA}" type="slidenum">
              <a:rPr lang="el-GR" smtClean="0"/>
              <a:pPr/>
              <a:t>‹Nº›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0BB5-AE12-458D-8E57-F914E0B49100}" type="datetimeFigureOut">
              <a:rPr lang="el-GR" smtClean="0"/>
              <a:pPr/>
              <a:t>7/7/2025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389B8-0C2E-4992-9147-3EB1700738DA}" type="slidenum">
              <a:rPr lang="el-GR" smtClean="0"/>
              <a:pPr/>
              <a:t>‹Nº›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E440BB5-AE12-458D-8E57-F914E0B49100}" type="datetimeFigureOut">
              <a:rPr lang="el-GR" smtClean="0"/>
              <a:pPr/>
              <a:t>7/7/2025</a:t>
            </a:fld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80389B8-0C2E-4992-9147-3EB1700738DA}" type="slidenum">
              <a:rPr lang="el-GR" smtClean="0"/>
              <a:pPr/>
              <a:t>‹Nº›</a:t>
            </a:fld>
            <a:endParaRPr lang="el-GR" dirty="0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E440BB5-AE12-458D-8E57-F914E0B49100}" type="datetimeFigureOut">
              <a:rPr lang="el-GR" smtClean="0"/>
              <a:pPr/>
              <a:t>7/7/2025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9" name="8 - Ορθογώνιο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- Ορθογώνιο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13 - Ευθεία γραμμή σύνδεσης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- Ευθεία γραμμή σύνδεσης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17 - Ορθογώνιο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- Έλλειψη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- Έλλειψη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Έλλειψη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Έλλειψη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Έλλειψη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- Ευθεία γραμμή σύνδεσης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80389B8-0C2E-4992-9147-3EB1700738DA}" type="slidenum">
              <a:rPr lang="el-GR" smtClean="0"/>
              <a:pPr/>
              <a:t>‹Nº›</a:t>
            </a:fld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0BB5-AE12-458D-8E57-F914E0B49100}" type="datetimeFigureOut">
              <a:rPr lang="el-GR" smtClean="0"/>
              <a:pPr/>
              <a:t>7/7/2025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389B8-0C2E-4992-9147-3EB1700738DA}" type="slidenum">
              <a:rPr lang="el-GR" smtClean="0"/>
              <a:pPr/>
              <a:t>‹Nº›</a:t>
            </a:fld>
            <a:endParaRPr lang="el-GR" dirty="0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0BB5-AE12-458D-8E57-F914E0B49100}" type="datetimeFigureOut">
              <a:rPr lang="el-GR" smtClean="0"/>
              <a:pPr/>
              <a:t>7/7/2025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389B8-0C2E-4992-9147-3EB1700738DA}" type="slidenum">
              <a:rPr lang="el-GR" smtClean="0"/>
              <a:pPr/>
              <a:t>‹Nº›</a:t>
            </a:fld>
            <a:endParaRPr lang="el-GR" dirty="0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2" name="11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14" name="13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6" name="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E440BB5-AE12-458D-8E57-F914E0B49100}" type="datetimeFigureOut">
              <a:rPr lang="el-GR" smtClean="0"/>
              <a:pPr/>
              <a:t>7/7/2025</a:t>
            </a:fld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80389B8-0C2E-4992-9147-3EB1700738DA}" type="slidenum">
              <a:rPr lang="el-GR" smtClean="0"/>
              <a:pPr/>
              <a:t>‹Nº›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0BB5-AE12-458D-8E57-F914E0B49100}" type="datetimeFigureOut">
              <a:rPr lang="el-GR" smtClean="0"/>
              <a:pPr/>
              <a:t>7/7/2025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389B8-0C2E-4992-9147-3EB1700738DA}" type="slidenum">
              <a:rPr lang="el-GR" smtClean="0"/>
              <a:pPr/>
              <a:t>‹Nº›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13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E440BB5-AE12-458D-8E57-F914E0B49100}" type="datetimeFigureOut">
              <a:rPr lang="el-GR" smtClean="0"/>
              <a:pPr/>
              <a:t>7/7/2025</a:t>
            </a:fld>
            <a:endParaRPr lang="el-GR" dirty="0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80389B8-0C2E-4992-9147-3EB1700738DA}" type="slidenum">
              <a:rPr lang="el-GR" smtClean="0"/>
              <a:pPr/>
              <a:t>‹Nº›</a:t>
            </a:fld>
            <a:endParaRPr lang="el-GR" dirty="0"/>
          </a:p>
        </p:txBody>
      </p:sp>
      <p:sp>
        <p:nvSpPr>
          <p:cNvPr id="23" name="22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12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l-GR" dirty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18 - Ευθεία γραμμή σύνδεσης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- Ευθεία γραμμή σύνδεσης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E440BB5-AE12-458D-8E57-F914E0B49100}" type="datetimeFigureOut">
              <a:rPr lang="el-GR" smtClean="0"/>
              <a:pPr/>
              <a:t>7/7/2025</a:t>
            </a:fld>
            <a:endParaRPr lang="el-GR" dirty="0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80389B8-0C2E-4992-9147-3EB1700738DA}" type="slidenum">
              <a:rPr lang="el-GR" smtClean="0"/>
              <a:pPr/>
              <a:t>‹Nº›</a:t>
            </a:fld>
            <a:endParaRPr lang="el-GR" dirty="0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E440BB5-AE12-458D-8E57-F914E0B49100}" type="datetimeFigureOut">
              <a:rPr lang="el-GR" smtClean="0"/>
              <a:pPr/>
              <a:t>7/7/2025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11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80389B8-0C2E-4992-9147-3EB1700738DA}" type="slidenum">
              <a:rPr lang="el-GR" smtClean="0"/>
              <a:pPr/>
              <a:t>‹Nº›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2204864"/>
            <a:ext cx="8229600" cy="4464496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0">
              <a:lnSpc>
                <a:spcPct val="170000"/>
              </a:lnSpc>
              <a:buNone/>
              <a:defRPr/>
            </a:pP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Empathy as a Tool for Preventing School Bullying</a:t>
            </a:r>
          </a:p>
          <a:p>
            <a:pPr marL="0">
              <a:lnSpc>
                <a:spcPct val="170000"/>
              </a:lnSpc>
              <a:buNone/>
              <a:defRPr/>
            </a:pPr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lnSpc>
                <a:spcPct val="170000"/>
              </a:lnSpc>
              <a:buNone/>
              <a:defRPr/>
            </a:pPr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lnSpc>
                <a:spcPct val="170000"/>
              </a:lnSpc>
              <a:buNone/>
              <a:defRPr/>
            </a:pP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 student</a:t>
            </a:r>
            <a:r>
              <a:rPr lang="el-G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Dagkli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Stavroula</a:t>
            </a:r>
            <a:endParaRPr lang="el-GR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lnSpc>
                <a:spcPct val="170000"/>
              </a:lnSpc>
              <a:buNone/>
              <a:defRPr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</a:p>
          <a:p>
            <a:pPr>
              <a:buNone/>
            </a:pPr>
            <a:endParaRPr lang="el-GR" sz="2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l-GR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980728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National Models</a:t>
            </a:r>
            <a:endParaRPr lang="el-GR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>
          <a:xfrm>
            <a:off x="179512" y="1124744"/>
            <a:ext cx="8496944" cy="5544616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France teaching weekly empathy lessons to reduce bullying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Fettes Prep in Edinburgh builds an “empathy muscle” in students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799FD47-CD98-166B-26B1-1825245F1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Strategies for Teachers</a:t>
            </a:r>
            <a:endParaRPr lang="el-G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E140352-DDCE-17C0-892D-4CF55052153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Classroom practices: role-playing, perspective-taking, “circle time”</a:t>
            </a:r>
          </a:p>
          <a:p>
            <a:r>
              <a:rPr lang="en-US" dirty="0"/>
              <a:t>Empathy check-ins, reflective discussions</a:t>
            </a:r>
          </a:p>
        </p:txBody>
      </p:sp>
    </p:spTree>
    <p:extLst>
      <p:ext uri="{BB962C8B-B14F-4D97-AF65-F5344CB8AC3E}">
        <p14:creationId xmlns:p14="http://schemas.microsoft.com/office/powerpoint/2010/main" val="4178672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764704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Action Teaching and Empathy</a:t>
            </a:r>
            <a:endParaRPr lang="el-G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179512" y="1052736"/>
            <a:ext cx="8496944" cy="5616624"/>
          </a:xfrm>
        </p:spPr>
        <p:txBody>
          <a:bodyPr>
            <a:normAutofit/>
          </a:bodyPr>
          <a:lstStyle/>
          <a:p>
            <a:pPr lvl="0" algn="just"/>
            <a:r>
              <a:rPr lang="en-US" dirty="0"/>
              <a:t>Action‐teaching connects lessons to real-life anti-bullying action </a:t>
            </a:r>
          </a:p>
          <a:p>
            <a:pPr lvl="0" algn="just"/>
            <a:r>
              <a:rPr lang="en-US" dirty="0"/>
              <a:t>Empathy through service-learning and community projects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764704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Long-Term Outcomes</a:t>
            </a:r>
            <a:endParaRPr lang="el-G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179512" y="1124744"/>
            <a:ext cx="8496944" cy="573325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Empathy programs reduce bullying and improve social climate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Lower aggression, higher pro-social behavior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C5793A2-8B37-403F-0027-A73A6012F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Challenges &amp; Considerations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AD4301C-85E5-DA52-D2B7-05148CDDE9E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Distinguish empathy types (cognitive vs affective) </a:t>
            </a:r>
          </a:p>
          <a:p>
            <a:r>
              <a:rPr lang="en-US" dirty="0"/>
              <a:t>Sustain program impact over time</a:t>
            </a:r>
          </a:p>
          <a:p>
            <a:r>
              <a:rPr lang="en-US" dirty="0"/>
              <a:t>Ensure cultural relevance and inclusivity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34884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764704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bibliography</a:t>
            </a:r>
            <a:endParaRPr lang="el-GR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179512" y="908720"/>
            <a:ext cx="8568952" cy="5949280"/>
          </a:xfrm>
        </p:spPr>
        <p:txBody>
          <a:bodyPr>
            <a:normAutofit/>
          </a:bodyPr>
          <a:lstStyle/>
          <a:p>
            <a:r>
              <a:rPr lang="en-US" dirty="0"/>
              <a:t>Schonert‑Reichl, K. A., et al. (2011). Impact of the “Roots of Empathy” program… School Mental Health.</a:t>
            </a:r>
          </a:p>
          <a:p>
            <a:r>
              <a:rPr lang="en-US" dirty="0"/>
              <a:t>Olweus, D. (1993). The Olweus Bullying Prevention Program… Wiley.</a:t>
            </a:r>
          </a:p>
          <a:p>
            <a:r>
              <a:rPr lang="en-US" dirty="0"/>
              <a:t>PubMed Central. (2022). Reducing bullying through empathy training.</a:t>
            </a:r>
          </a:p>
          <a:p>
            <a:r>
              <a:rPr lang="en-US" dirty="0"/>
              <a:t>Mayer, J. D., et al. (2008). Emotional intelligence and bullying. Annual Review of Psychology.</a:t>
            </a:r>
          </a:p>
          <a:p>
            <a:r>
              <a:rPr lang="en-US" dirty="0"/>
              <a:t>CASEL. (2011). The Impact of Enhancing Students' Social and Emotional Learning: A Meta‐Analysis… Child Development</a:t>
            </a: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2483768" y="274638"/>
            <a:ext cx="3456384" cy="358641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Thank you for your attention</a:t>
            </a:r>
            <a:endParaRPr lang="el-G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54868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l-GR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179512" y="692696"/>
            <a:ext cx="7467600" cy="5976664"/>
          </a:xfrm>
        </p:spPr>
        <p:txBody>
          <a:bodyPr>
            <a:normAutofit/>
          </a:bodyPr>
          <a:lstStyle/>
          <a:p>
            <a:pPr algn="just"/>
            <a:r>
              <a:rPr lang="el-GR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Why empathy matters in modern schools</a:t>
            </a: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Bullying as a social–emotional issue</a:t>
            </a: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overview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54868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What Is Empathy?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29" name="28 - Θέση περιεχομένου"/>
          <p:cNvSpPr>
            <a:spLocks noGrp="1"/>
          </p:cNvSpPr>
          <p:nvPr>
            <p:ph sz="quarter" idx="1"/>
          </p:nvPr>
        </p:nvSpPr>
        <p:spPr>
          <a:xfrm>
            <a:off x="251520" y="836712"/>
            <a:ext cx="8424936" cy="602128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	</a:t>
            </a:r>
            <a:endParaRPr lang="el-GR" dirty="0"/>
          </a:p>
          <a:p>
            <a:pPr algn="just"/>
            <a:r>
              <a:rPr lang="en-US" dirty="0"/>
              <a:t>Definition: ability to understand and share others’ emotions</a:t>
            </a:r>
          </a:p>
          <a:p>
            <a:pPr algn="just"/>
            <a:r>
              <a:rPr lang="en-US" dirty="0"/>
              <a:t>Two components: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/>
              <a:t>Cognitive empathy (understanding)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/>
              <a:t>Affective empathy (emotional resonance)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764704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Why Bullying Happens</a:t>
            </a:r>
            <a:endParaRPr lang="el-GR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251520" y="1124744"/>
            <a:ext cx="8424936" cy="5544616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Power imbalance + lack of empathy</a:t>
            </a:r>
          </a:p>
          <a:p>
            <a:pPr algn="just"/>
            <a:r>
              <a:rPr lang="en-US" dirty="0"/>
              <a:t>Low emotional intelligence linked to higher bullying risk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24744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Research: Empathy Reduces Bullying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23528" y="1268760"/>
            <a:ext cx="8064896" cy="5205192"/>
          </a:xfrm>
        </p:spPr>
        <p:txBody>
          <a:bodyPr>
            <a:normAutofit/>
          </a:bodyPr>
          <a:lstStyle/>
          <a:p>
            <a:r>
              <a:rPr lang="en-US" dirty="0"/>
              <a:t>Students with high empathy defend victims; low empathy supports bullying (dovepress.com)</a:t>
            </a:r>
          </a:p>
          <a:p>
            <a:r>
              <a:rPr lang="en-US" dirty="0"/>
              <a:t>Cognitive empathy shows strong inverse relation to bullying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School‐Based Empathy Interventions</a:t>
            </a:r>
            <a:endParaRPr lang="el-G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251520" y="1340768"/>
            <a:ext cx="8424936" cy="5133184"/>
          </a:xfrm>
        </p:spPr>
        <p:txBody>
          <a:bodyPr>
            <a:normAutofit/>
          </a:bodyPr>
          <a:lstStyle/>
          <a:p>
            <a:r>
              <a:rPr lang="en-US" dirty="0"/>
              <a:t>5‑day empathy training reduced bullying in third‑graders </a:t>
            </a:r>
          </a:p>
          <a:p>
            <a:r>
              <a:rPr lang="en-US" dirty="0"/>
              <a:t>Roots of Empathy program lowered aggression and improved prosocial </a:t>
            </a:r>
            <a:r>
              <a:rPr lang="en-US" dirty="0" err="1"/>
              <a:t>behaviour</a:t>
            </a:r>
            <a:endParaRPr lang="en-US" dirty="0"/>
          </a:p>
          <a:p>
            <a:endParaRPr lang="en-US" dirty="0"/>
          </a:p>
          <a:p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707678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        </a:t>
            </a:r>
            <a:br>
              <a:rPr lang="el-G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l-G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 as a Foundation</a:t>
            </a:r>
            <a:endParaRPr lang="el-GR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15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204864"/>
            <a:ext cx="7543800" cy="4464496"/>
          </a:xfrm>
        </p:spPr>
        <p:txBody>
          <a:bodyPr>
            <a:normAutofit/>
          </a:bodyPr>
          <a:lstStyle/>
          <a:p>
            <a:pPr marL="423863" indent="-342900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Social‐Emotional Learning embeds empathy into curriculum </a:t>
            </a:r>
          </a:p>
          <a:p>
            <a:pPr marL="423863" indent="-342900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 programs reduce bullying by ~15–19 %</a:t>
            </a:r>
            <a:endParaRPr lang="el-G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16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8820472" y="836712"/>
            <a:ext cx="45719" cy="658368"/>
          </a:xfrm>
        </p:spPr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Peer and Bystander Empowerment</a:t>
            </a:r>
            <a:endParaRPr lang="el-GR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179512" y="1340768"/>
            <a:ext cx="8424936" cy="5517232"/>
          </a:xfrm>
        </p:spPr>
        <p:txBody>
          <a:bodyPr>
            <a:normAutofit/>
          </a:bodyPr>
          <a:lstStyle/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Empathy teaching encourages peer support and intervention</a:t>
            </a:r>
          </a:p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Educators can cultivate active bystanders</a:t>
            </a:r>
            <a:endParaRPr lang="el-G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63567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Community Engagement &amp; Empathy</a:t>
            </a:r>
            <a:endParaRPr lang="el-G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2"/>
          </p:nvPr>
        </p:nvSpPr>
        <p:spPr>
          <a:xfrm>
            <a:off x="251520" y="2362200"/>
            <a:ext cx="7272808" cy="4307160"/>
          </a:xfrm>
        </p:spPr>
        <p:txBody>
          <a:bodyPr/>
          <a:lstStyle/>
          <a:p>
            <a:r>
              <a:rPr lang="en-US" dirty="0"/>
              <a:t>Involving parents boosts student empathy and reduces bullying </a:t>
            </a:r>
          </a:p>
          <a:p>
            <a:r>
              <a:rPr lang="en-US" dirty="0"/>
              <a:t>Whole-school approaches needed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Προεξοχή">
  <a:themeElements>
    <a:clrScheme name="Αποκορύφωμα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Προεξοχή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Προεξοχή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6302</TotalTime>
  <Words>392</Words>
  <Application>Microsoft Office PowerPoint</Application>
  <PresentationFormat>Presentación en pantalla (4:3)</PresentationFormat>
  <Paragraphs>59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Century Schoolbook</vt:lpstr>
      <vt:lpstr>Times New Roman</vt:lpstr>
      <vt:lpstr>Wingdings</vt:lpstr>
      <vt:lpstr>Wingdings 2</vt:lpstr>
      <vt:lpstr>Προεξοχή</vt:lpstr>
      <vt:lpstr>Presentación de PowerPoint</vt:lpstr>
      <vt:lpstr>Introduction</vt:lpstr>
      <vt:lpstr>What Is Empathy?</vt:lpstr>
      <vt:lpstr>Why Bullying Happens</vt:lpstr>
      <vt:lpstr>Research: Empathy Reduces Bullying</vt:lpstr>
      <vt:lpstr>School‐Based Empathy Interventions</vt:lpstr>
      <vt:lpstr>            SEL as a Foundation</vt:lpstr>
      <vt:lpstr>Peer and Bystander Empowerment</vt:lpstr>
      <vt:lpstr>Community Engagement &amp; Empathy</vt:lpstr>
      <vt:lpstr>National Models</vt:lpstr>
      <vt:lpstr>Strategies for Teachers</vt:lpstr>
      <vt:lpstr>Action Teaching and Empathy</vt:lpstr>
      <vt:lpstr>Long-Term Outcomes</vt:lpstr>
      <vt:lpstr>Challenges &amp; Considerations</vt:lpstr>
      <vt:lpstr>bibliography</vt:lpstr>
      <vt:lpstr>Thank you for your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Ramón Ruiz</cp:lastModifiedBy>
  <cp:revision>96</cp:revision>
  <dcterms:created xsi:type="dcterms:W3CDTF">2017-01-09T21:59:40Z</dcterms:created>
  <dcterms:modified xsi:type="dcterms:W3CDTF">2025-07-07T15:46:12Z</dcterms:modified>
</cp:coreProperties>
</file>